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72" r:id="rId5"/>
    <p:sldId id="270" r:id="rId6"/>
    <p:sldId id="271" r:id="rId7"/>
    <p:sldId id="266" r:id="rId8"/>
    <p:sldId id="268" r:id="rId9"/>
    <p:sldId id="269" r:id="rId10"/>
  </p:sldIdLst>
  <p:sldSz cx="18288000" cy="13716000"/>
  <p:notesSz cx="6858000" cy="9144000"/>
  <p:embeddedFontLst>
    <p:embeddedFont>
      <p:font typeface="휴먼고딕" panose="02010504000101010101" pitchFamily="2" charset="-127"/>
      <p:regular r:id="rId11"/>
    </p:embeddedFont>
    <p:embeddedFont>
      <p:font typeface="SunBatang Light" panose="020B0600000101010101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양재블럭체" panose="02020603020101020101" pitchFamily="18" charset="-127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166" autoAdjust="0"/>
  </p:normalViewPr>
  <p:slideViewPr>
    <p:cSldViewPr>
      <p:cViewPr varScale="1">
        <p:scale>
          <a:sx n="40" d="100"/>
          <a:sy n="40" d="100"/>
        </p:scale>
        <p:origin x="126" y="660"/>
      </p:cViewPr>
      <p:guideLst>
        <p:guide orient="horz" pos="216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6"/>
            <a:ext cx="58293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39"/>
            <a:ext cx="15430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39"/>
            <a:ext cx="45148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3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73051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435101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7900" y="3648075"/>
            <a:ext cx="6172200" cy="64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43050" y="581025"/>
            <a:ext cx="5553075" cy="59531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92250" y="838200"/>
            <a:ext cx="9810750" cy="991552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42925" y="8629650"/>
            <a:ext cx="4057650" cy="3990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99488" y="6072485"/>
            <a:ext cx="589776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MazeEscape</a:t>
            </a:r>
            <a:endParaRPr lang="ko-KR" altLang="en-US" sz="7200" dirty="0">
              <a:solidFill>
                <a:schemeClr val="bg1"/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7101" y="7307449"/>
            <a:ext cx="5913798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레벨디자인</a:t>
            </a:r>
            <a:r>
              <a:rPr lang="ko-KR" altLang="en-US" sz="5400" dirty="0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 기획서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18722" y="10752680"/>
            <a:ext cx="2050562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휴먼고딕" panose="02010504000101010101" pitchFamily="2" charset="-127"/>
                <a:ea typeface="휴먼고딕" panose="02010504000101010101" pitchFamily="2" charset="-127"/>
              </a:rPr>
              <a:t>장태훈</a:t>
            </a:r>
            <a:endParaRPr lang="en-US" altLang="ko-KR" dirty="0">
              <a:solidFill>
                <a:schemeClr val="bg1"/>
              </a:solidFill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휴먼고딕" panose="02010504000101010101" pitchFamily="2" charset="-127"/>
                <a:ea typeface="휴먼고딕" panose="02010504000101010101" pitchFamily="2" charset="-127"/>
              </a:rPr>
              <a:t>jth7296@gmail.com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휴먼고딕" panose="02010504000101010101" pitchFamily="2" charset="-127"/>
                <a:ea typeface="휴먼고딕" panose="02010504000101010101" pitchFamily="2" charset="-127"/>
              </a:rPr>
              <a:t>010-5760-4245</a:t>
            </a:r>
            <a:endParaRPr lang="ko-KR" altLang="en-US" dirty="0">
              <a:solidFill>
                <a:schemeClr val="bg1"/>
              </a:solidFill>
              <a:latin typeface="휴먼고딕" panose="02010504000101010101" pitchFamily="2" charset="-127"/>
              <a:ea typeface="휴먼고딕" panose="02010504000101010101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13500000">
            <a:off x="8839200" y="5048250"/>
            <a:ext cx="619125" cy="6667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462838" y="4222523"/>
            <a:ext cx="3371850" cy="381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6245"/>
              </a:lnSpc>
            </a:pPr>
            <a:r>
              <a:rPr lang="en" sz="2137" dirty="0">
                <a:solidFill>
                  <a:schemeClr val="bg1"/>
                </a:solidFill>
                <a:latin typeface="Calibri" panose="020F0502020204030204" pitchFamily="34" charset="0"/>
                <a:ea typeface="양재블럭체" panose="02020603020101020101" pitchFamily="18" charset="-127"/>
                <a:cs typeface="Calibri" panose="020F0502020204030204" pitchFamily="34" charset="0"/>
              </a:rPr>
              <a:t>I N D E 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91175" y="5838825"/>
            <a:ext cx="7105650" cy="3943350"/>
          </a:xfrm>
          <a:prstGeom prst="rect">
            <a:avLst/>
          </a:prstGeom>
        </p:spPr>
        <p:txBody>
          <a:bodyPr rtlCol="0" anchor="ctr"/>
          <a:lstStyle/>
          <a:p>
            <a:pPr algn="ctr">
              <a:lnSpc>
                <a:spcPct val="191315"/>
              </a:lnSpc>
            </a:pPr>
            <a:r>
              <a:rPr lang="ko-KR" altLang="en-US" sz="2399" spc="480" dirty="0">
                <a:solidFill>
                  <a:schemeClr val="bg1"/>
                </a:solidFill>
                <a:latin typeface="SunBatang Light"/>
              </a:rPr>
              <a:t>개요</a:t>
            </a:r>
            <a:endParaRPr lang="en-US" altLang="ko-KR" sz="2399" spc="480" dirty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2399" spc="480" dirty="0">
                <a:solidFill>
                  <a:schemeClr val="bg1"/>
                </a:solidFill>
                <a:latin typeface="SunBatang Light"/>
              </a:rPr>
              <a:t>컨셉</a:t>
            </a:r>
            <a:endParaRPr lang="en" sz="2399" spc="480" dirty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2399" spc="480" dirty="0">
                <a:solidFill>
                  <a:schemeClr val="bg1"/>
                </a:solidFill>
                <a:latin typeface="SunBatang Light"/>
              </a:rPr>
              <a:t>스테이지 진행 루트</a:t>
            </a:r>
            <a:endParaRPr lang="en" sz="2399" spc="480" dirty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2399" spc="480" dirty="0">
                <a:solidFill>
                  <a:schemeClr val="bg1"/>
                </a:solidFill>
                <a:latin typeface="SunBatang Light"/>
              </a:rPr>
              <a:t>요소 배치</a:t>
            </a:r>
            <a:endParaRPr lang="en" sz="2399" spc="480" dirty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2399" spc="480" dirty="0">
                <a:solidFill>
                  <a:schemeClr val="bg1"/>
                </a:solidFill>
                <a:latin typeface="SunBatang Light"/>
              </a:rPr>
              <a:t>몬스터</a:t>
            </a:r>
            <a:endParaRPr lang="en" sz="2399" spc="480" dirty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2399" spc="480" dirty="0">
                <a:solidFill>
                  <a:schemeClr val="bg1"/>
                </a:solidFill>
                <a:latin typeface="SunBatang Light"/>
              </a:rPr>
              <a:t>리소스 목록</a:t>
            </a:r>
            <a:endParaRPr lang="en" sz="2399" spc="480" dirty="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10800000">
            <a:off x="8943975" y="10525125"/>
            <a:ext cx="400050" cy="666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43050" y="581025"/>
            <a:ext cx="5553075" cy="595312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92250" y="838200"/>
            <a:ext cx="9810750" cy="991552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42925" y="8629650"/>
            <a:ext cx="4057650" cy="3990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71208" y="2350638"/>
            <a:ext cx="4945585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MazeEscape</a:t>
            </a:r>
            <a:endParaRPr lang="ko-KR" altLang="en-US" sz="6000" dirty="0">
              <a:solidFill>
                <a:schemeClr val="bg1"/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2969" y="3095922"/>
            <a:ext cx="345158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000" dirty="0" err="1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레벨디자인</a:t>
            </a:r>
            <a:r>
              <a:rPr lang="ko-KR" altLang="en-US" sz="5400" dirty="0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기획서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178207" y="6168292"/>
            <a:ext cx="2531370" cy="1371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91315"/>
              </a:lnSpc>
            </a:pPr>
            <a:r>
              <a:rPr lang="ko-KR" altLang="en-US" sz="7200" spc="480" dirty="0">
                <a:solidFill>
                  <a:schemeClr val="bg1"/>
                </a:solidFill>
                <a:latin typeface="SunBatang Light"/>
              </a:rPr>
              <a:t>개요</a:t>
            </a:r>
            <a:endParaRPr lang="en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5909978" y="-499778"/>
            <a:ext cx="14707740" cy="14707740"/>
          </a:xfrm>
          <a:prstGeom prst="ellipse">
            <a:avLst/>
          </a:prstGeom>
          <a:noFill/>
          <a:ln w="3175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915011" y="3495189"/>
            <a:ext cx="6717807" cy="6717807"/>
          </a:xfrm>
          <a:prstGeom prst="ellipse">
            <a:avLst/>
          </a:prstGeom>
          <a:noFill/>
          <a:ln w="317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타원 14"/>
          <p:cNvSpPr/>
          <p:nvPr/>
        </p:nvSpPr>
        <p:spPr>
          <a:xfrm>
            <a:off x="-1114911" y="4295289"/>
            <a:ext cx="5117607" cy="5117607"/>
          </a:xfrm>
          <a:prstGeom prst="ellipse">
            <a:avLst/>
          </a:prstGeom>
          <a:noFill/>
          <a:ln w="317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타원 15"/>
          <p:cNvSpPr/>
          <p:nvPr/>
        </p:nvSpPr>
        <p:spPr>
          <a:xfrm>
            <a:off x="-11430000" y="-6019800"/>
            <a:ext cx="25747785" cy="25747785"/>
          </a:xfrm>
          <a:prstGeom prst="ellipse">
            <a:avLst/>
          </a:prstGeom>
          <a:noFill/>
          <a:ln w="3175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TextBox 4"/>
          <p:cNvSpPr txBox="1"/>
          <p:nvPr/>
        </p:nvSpPr>
        <p:spPr>
          <a:xfrm>
            <a:off x="8534400" y="2743200"/>
            <a:ext cx="2209800" cy="9790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80000" bIns="180000" rtlCol="0" anchor="ctr" anchorCtr="0">
            <a:spAutoFit/>
          </a:bodyPr>
          <a:lstStyle/>
          <a:p>
            <a:pPr lvl="0" algn="ctr"/>
            <a:r>
              <a:rPr lang="en-US" altLang="ko-KR" sz="4000" spc="480" dirty="0" smtClean="0">
                <a:solidFill>
                  <a:schemeClr val="bg1"/>
                </a:solidFill>
                <a:latin typeface="SunBatang Light"/>
              </a:rPr>
              <a:t>1. </a:t>
            </a: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주제</a:t>
            </a:r>
            <a:endParaRPr lang="en" sz="40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9112656" y="5090552"/>
            <a:ext cx="2830025" cy="9790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80000" bIns="180000" rtlCol="0" anchor="ctr" anchorCtr="0">
            <a:spAutoFit/>
          </a:bodyPr>
          <a:lstStyle/>
          <a:p>
            <a:pPr lvl="0" algn="ctr"/>
            <a:r>
              <a:rPr lang="en-US" altLang="ko-KR" sz="4000" spc="480" dirty="0" smtClean="0">
                <a:solidFill>
                  <a:schemeClr val="bg1"/>
                </a:solidFill>
                <a:latin typeface="SunBatang Light"/>
              </a:rPr>
              <a:t>2. </a:t>
            </a: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모티브</a:t>
            </a:r>
            <a:endParaRPr lang="en" sz="40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314268" y="10190584"/>
            <a:ext cx="5334000" cy="9790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80000" bIns="180000" rtlCol="0" anchor="ctr" anchorCtr="0">
            <a:spAutoFit/>
          </a:bodyPr>
          <a:lstStyle/>
          <a:p>
            <a:pPr lvl="0" algn="ctr"/>
            <a:r>
              <a:rPr lang="en-US" altLang="ko-KR" sz="4000" spc="480" dirty="0">
                <a:solidFill>
                  <a:schemeClr val="bg1"/>
                </a:solidFill>
                <a:latin typeface="SunBatang Light"/>
              </a:rPr>
              <a:t>4</a:t>
            </a:r>
            <a:r>
              <a:rPr lang="en-US" altLang="ko-KR" sz="4000" spc="480" smtClean="0">
                <a:solidFill>
                  <a:schemeClr val="bg1"/>
                </a:solidFill>
                <a:latin typeface="SunBatang Light"/>
              </a:rPr>
              <a:t>. </a:t>
            </a:r>
            <a:r>
              <a:rPr lang="ko-KR" altLang="en-US" sz="4000" spc="480" dirty="0" err="1" smtClean="0">
                <a:solidFill>
                  <a:schemeClr val="bg1"/>
                </a:solidFill>
                <a:latin typeface="SunBatang Light"/>
              </a:rPr>
              <a:t>레벨디자인</a:t>
            </a: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 소개</a:t>
            </a:r>
            <a:endParaRPr lang="en" sz="40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9112656" y="7437905"/>
            <a:ext cx="3365178" cy="9790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80000" bIns="180000" rtlCol="0" anchor="ctr" anchorCtr="0">
            <a:spAutoFit/>
          </a:bodyPr>
          <a:lstStyle/>
          <a:p>
            <a:pPr lvl="0" algn="ctr"/>
            <a:r>
              <a:rPr lang="en-US" altLang="ko-KR" sz="4000" spc="480" dirty="0" smtClean="0">
                <a:solidFill>
                  <a:schemeClr val="bg1"/>
                </a:solidFill>
                <a:latin typeface="SunBatang Light"/>
              </a:rPr>
              <a:t>3. </a:t>
            </a: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기획의도</a:t>
            </a:r>
            <a:endParaRPr lang="en" sz="4000" spc="480" dirty="0">
              <a:solidFill>
                <a:schemeClr val="bg1"/>
              </a:solidFill>
              <a:latin typeface="SunBatang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203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628649" y="1227991"/>
            <a:ext cx="2531370" cy="13716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91315"/>
              </a:lnSpc>
            </a:pP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개요</a:t>
            </a:r>
            <a:endParaRPr lang="en-US" altLang="ko-KR" sz="40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7200" spc="480" dirty="0" smtClean="0">
                <a:solidFill>
                  <a:schemeClr val="bg1"/>
                </a:solidFill>
                <a:latin typeface="SunBatang Light"/>
              </a:rPr>
              <a:t>주제</a:t>
            </a:r>
            <a:endParaRPr lang="en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6400800" y="5110640"/>
            <a:ext cx="975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주제 </a:t>
            </a:r>
            <a:r>
              <a:rPr lang="en-US" altLang="ko-KR" sz="36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ko-KR" altLang="en-US" sz="3600" dirty="0" smtClean="0">
                <a:solidFill>
                  <a:schemeClr val="bg1"/>
                </a:solidFill>
              </a:rPr>
              <a:t>괴물이 </a:t>
            </a:r>
            <a:r>
              <a:rPr lang="ko-KR" altLang="en-US" sz="3600" dirty="0">
                <a:solidFill>
                  <a:schemeClr val="bg1"/>
                </a:solidFill>
              </a:rPr>
              <a:t>가득한 </a:t>
            </a:r>
            <a:r>
              <a:rPr lang="ko-KR" altLang="en-US" sz="3600" dirty="0" err="1">
                <a:solidFill>
                  <a:schemeClr val="bg1"/>
                </a:solidFill>
              </a:rPr>
              <a:t>어둠속의</a:t>
            </a:r>
            <a:r>
              <a:rPr lang="ko-KR" altLang="en-US" sz="3600" dirty="0">
                <a:solidFill>
                  <a:schemeClr val="bg1"/>
                </a:solidFill>
              </a:rPr>
              <a:t> 미로를 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r>
              <a:rPr lang="ko-KR" altLang="en-US" sz="3600" dirty="0" smtClean="0">
                <a:solidFill>
                  <a:schemeClr val="bg1"/>
                </a:solidFill>
              </a:rPr>
              <a:t>펄스스캐너를 </a:t>
            </a:r>
            <a:r>
              <a:rPr lang="ko-KR" altLang="en-US" sz="3600" dirty="0">
                <a:solidFill>
                  <a:schemeClr val="bg1"/>
                </a:solidFill>
              </a:rPr>
              <a:t>이용해서 </a:t>
            </a:r>
            <a:r>
              <a:rPr lang="ko-KR" altLang="en-US" sz="3600" dirty="0" smtClean="0">
                <a:solidFill>
                  <a:schemeClr val="bg1"/>
                </a:solidFill>
              </a:rPr>
              <a:t>탈출하는 스테이지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1400" y="9144000"/>
            <a:ext cx="13335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주제 선정 이유 </a:t>
            </a:r>
            <a:r>
              <a:rPr lang="en-US" altLang="ko-KR" sz="36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ko-KR" altLang="en-US" sz="3600" dirty="0" smtClean="0">
                <a:solidFill>
                  <a:schemeClr val="bg1"/>
                </a:solidFill>
              </a:rPr>
              <a:t>여러 </a:t>
            </a:r>
            <a:r>
              <a:rPr lang="ko-KR" altLang="en-US" sz="3600" dirty="0">
                <a:solidFill>
                  <a:schemeClr val="bg1"/>
                </a:solidFill>
              </a:rPr>
              <a:t>게임들에 있는 펄스 스캐너 시스템을 구현해보고 </a:t>
            </a:r>
            <a:r>
              <a:rPr lang="ko-KR" altLang="en-US" sz="3600" dirty="0" smtClean="0">
                <a:solidFill>
                  <a:schemeClr val="bg1"/>
                </a:solidFill>
              </a:rPr>
              <a:t>싶었습니다</a:t>
            </a:r>
            <a:r>
              <a:rPr lang="en-US" altLang="ko-KR" sz="36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3600" dirty="0" smtClean="0">
                <a:solidFill>
                  <a:schemeClr val="bg1"/>
                </a:solidFill>
              </a:rPr>
              <a:t>그리고 구현한 펄스 </a:t>
            </a:r>
            <a:r>
              <a:rPr lang="ko-KR" altLang="en-US" sz="3600" dirty="0">
                <a:solidFill>
                  <a:schemeClr val="bg1"/>
                </a:solidFill>
              </a:rPr>
              <a:t>스캐너를 좀 더 활용 할 수 있는 게임</a:t>
            </a:r>
            <a:r>
              <a:rPr lang="en-US" altLang="ko-KR" sz="3600" dirty="0">
                <a:solidFill>
                  <a:schemeClr val="bg1"/>
                </a:solidFill>
              </a:rPr>
              <a:t>,</a:t>
            </a:r>
            <a:r>
              <a:rPr lang="ko-KR" altLang="en-US" sz="3600" dirty="0">
                <a:solidFill>
                  <a:schemeClr val="bg1"/>
                </a:solidFill>
              </a:rPr>
              <a:t>게임 레벨을 구현해보고 싶었습니다</a:t>
            </a:r>
            <a:r>
              <a:rPr lang="en-US" altLang="ko-KR" sz="3600" dirty="0">
                <a:solidFill>
                  <a:schemeClr val="bg1"/>
                </a:solidFill>
              </a:rPr>
              <a:t>.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22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539" y="8208496"/>
            <a:ext cx="7667318" cy="51115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954" y="1752600"/>
            <a:ext cx="9583616" cy="5486400"/>
          </a:xfrm>
          <a:prstGeom prst="rect">
            <a:avLst/>
          </a:prstGeom>
        </p:spPr>
      </p:pic>
      <p:sp>
        <p:nvSpPr>
          <p:cNvPr id="22" name="TextBox 4"/>
          <p:cNvSpPr txBox="1"/>
          <p:nvPr/>
        </p:nvSpPr>
        <p:spPr>
          <a:xfrm>
            <a:off x="628648" y="1227991"/>
            <a:ext cx="3562352" cy="13716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91315"/>
              </a:lnSpc>
            </a:pP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개요</a:t>
            </a:r>
            <a:endParaRPr lang="en-US" altLang="ko-KR" sz="40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7200" spc="480" dirty="0">
                <a:solidFill>
                  <a:schemeClr val="bg1"/>
                </a:solidFill>
                <a:latin typeface="SunBatang Light"/>
              </a:rPr>
              <a:t>모티브</a:t>
            </a:r>
            <a:endParaRPr lang="en" altLang="ko-KR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48954" y="1106269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</a:rPr>
              <a:t>더디비전의</a:t>
            </a:r>
            <a:r>
              <a:rPr lang="ko-KR" altLang="en-US" sz="3600" dirty="0" smtClean="0">
                <a:solidFill>
                  <a:schemeClr val="bg1"/>
                </a:solidFill>
              </a:rPr>
              <a:t> 펄스 스캐너 시스템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66539" y="7562165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둠의 </a:t>
            </a:r>
            <a:r>
              <a:rPr lang="en-US" altLang="ko-KR" sz="3600" dirty="0" smtClean="0">
                <a:solidFill>
                  <a:schemeClr val="bg1"/>
                </a:solidFill>
              </a:rPr>
              <a:t>UI </a:t>
            </a:r>
            <a:r>
              <a:rPr lang="ko-KR" altLang="en-US" sz="3600" dirty="0" smtClean="0">
                <a:solidFill>
                  <a:schemeClr val="bg1"/>
                </a:solidFill>
              </a:rPr>
              <a:t>및 맵 디자인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01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628650" y="1943100"/>
            <a:ext cx="2531370" cy="1371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91315"/>
              </a:lnSpc>
            </a:pPr>
            <a:r>
              <a:rPr lang="ko-KR" altLang="en-US" sz="7200" spc="480" dirty="0">
                <a:solidFill>
                  <a:schemeClr val="bg1"/>
                </a:solidFill>
                <a:latin typeface="SunBatang Light"/>
              </a:rPr>
              <a:t>개요</a:t>
            </a:r>
            <a:endParaRPr lang="en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6714880" y="2057400"/>
            <a:ext cx="10287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스테이지이름 </a:t>
            </a:r>
            <a:r>
              <a:rPr lang="en-US" altLang="ko-KR" dirty="0">
                <a:solidFill>
                  <a:schemeClr val="bg1"/>
                </a:solidFill>
              </a:rPr>
              <a:t>: MazeEscape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스테이지 형식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미로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스테이지 크기 </a:t>
            </a:r>
            <a:r>
              <a:rPr lang="en-US" altLang="ko-KR" dirty="0">
                <a:solidFill>
                  <a:schemeClr val="bg1"/>
                </a:solidFill>
              </a:rPr>
              <a:t>: 100m * 100m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스테이지의 주요 목적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시스템 </a:t>
            </a:r>
            <a:r>
              <a:rPr lang="ko-KR" altLang="en-US" dirty="0" err="1" smtClean="0">
                <a:solidFill>
                  <a:schemeClr val="bg1"/>
                </a:solidFill>
              </a:rPr>
              <a:t>기믹과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오브젝트를 </a:t>
            </a:r>
            <a:r>
              <a:rPr lang="ko-KR" altLang="en-US" dirty="0">
                <a:solidFill>
                  <a:schemeClr val="bg1"/>
                </a:solidFill>
              </a:rPr>
              <a:t>활용한 생존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길찾기</a:t>
            </a:r>
            <a:r>
              <a:rPr lang="ko-KR" altLang="en-US" dirty="0">
                <a:solidFill>
                  <a:schemeClr val="bg1"/>
                </a:solidFill>
              </a:rPr>
              <a:t> 및 탈출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플레이타임 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dirty="0">
                <a:solidFill>
                  <a:schemeClr val="bg1"/>
                </a:solidFill>
              </a:rPr>
              <a:t>캐릭터 속도 </a:t>
            </a:r>
            <a:r>
              <a:rPr lang="en-US" altLang="ko-KR" dirty="0">
                <a:solidFill>
                  <a:schemeClr val="bg1"/>
                </a:solidFill>
              </a:rPr>
              <a:t>200 </a:t>
            </a:r>
            <a:r>
              <a:rPr lang="ko-KR" altLang="en-US" dirty="0">
                <a:solidFill>
                  <a:schemeClr val="bg1"/>
                </a:solidFill>
              </a:rPr>
              <a:t>기준 이동으로만 </a:t>
            </a:r>
            <a:r>
              <a:rPr lang="en-US" altLang="ko-KR" dirty="0">
                <a:solidFill>
                  <a:schemeClr val="bg1"/>
                </a:solidFill>
              </a:rPr>
              <a:t>( 1</a:t>
            </a:r>
            <a:r>
              <a:rPr lang="ko-KR" altLang="en-US" dirty="0">
                <a:solidFill>
                  <a:schemeClr val="bg1"/>
                </a:solidFill>
              </a:rPr>
              <a:t>초에 </a:t>
            </a:r>
            <a:r>
              <a:rPr lang="en-US" altLang="ko-KR" dirty="0">
                <a:solidFill>
                  <a:schemeClr val="bg1"/>
                </a:solidFill>
              </a:rPr>
              <a:t>2m</a:t>
            </a:r>
            <a:r>
              <a:rPr lang="ko-KR" altLang="en-US" dirty="0">
                <a:solidFill>
                  <a:schemeClr val="bg1"/>
                </a:solidFill>
              </a:rPr>
              <a:t>이동</a:t>
            </a:r>
            <a:r>
              <a:rPr lang="en-US" altLang="ko-KR" dirty="0">
                <a:solidFill>
                  <a:schemeClr val="bg1"/>
                </a:solidFill>
              </a:rPr>
              <a:t> )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dirty="0">
                <a:solidFill>
                  <a:schemeClr val="bg1"/>
                </a:solidFill>
              </a:rPr>
              <a:t>걷기 최단거리 약 </a:t>
            </a:r>
            <a:r>
              <a:rPr lang="en-US" altLang="ko-KR" dirty="0">
                <a:solidFill>
                  <a:schemeClr val="bg1"/>
                </a:solidFill>
              </a:rPr>
              <a:t>150</a:t>
            </a:r>
            <a:r>
              <a:rPr lang="ko-KR" altLang="en-US" dirty="0">
                <a:solidFill>
                  <a:schemeClr val="bg1"/>
                </a:solidFill>
              </a:rPr>
              <a:t>초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dirty="0">
                <a:solidFill>
                  <a:schemeClr val="bg1"/>
                </a:solidFill>
              </a:rPr>
              <a:t>달리기 최단거리 약 </a:t>
            </a:r>
            <a:r>
              <a:rPr lang="en-US" altLang="ko-KR" dirty="0">
                <a:solidFill>
                  <a:schemeClr val="bg1"/>
                </a:solidFill>
              </a:rPr>
              <a:t>75</a:t>
            </a:r>
            <a:r>
              <a:rPr lang="ko-KR" altLang="en-US" dirty="0">
                <a:solidFill>
                  <a:schemeClr val="bg1"/>
                </a:solidFill>
              </a:rPr>
              <a:t>초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dirty="0">
                <a:solidFill>
                  <a:schemeClr val="bg1"/>
                </a:solidFill>
              </a:rPr>
              <a:t>걷기 맵 전체 탐방 약 </a:t>
            </a:r>
            <a:r>
              <a:rPr lang="en-US" altLang="ko-KR" dirty="0">
                <a:solidFill>
                  <a:schemeClr val="bg1"/>
                </a:solidFill>
              </a:rPr>
              <a:t>850</a:t>
            </a:r>
            <a:r>
              <a:rPr lang="ko-KR" altLang="en-US" dirty="0">
                <a:solidFill>
                  <a:schemeClr val="bg1"/>
                </a:solidFill>
              </a:rPr>
              <a:t>초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dirty="0">
                <a:solidFill>
                  <a:schemeClr val="bg1"/>
                </a:solidFill>
              </a:rPr>
              <a:t>달리기 맵 전체 탐방 약 </a:t>
            </a:r>
            <a:r>
              <a:rPr lang="en-US" altLang="ko-KR" dirty="0">
                <a:solidFill>
                  <a:schemeClr val="bg1"/>
                </a:solidFill>
              </a:rPr>
              <a:t>425</a:t>
            </a:r>
            <a:r>
              <a:rPr lang="ko-KR" altLang="en-US" dirty="0">
                <a:solidFill>
                  <a:schemeClr val="bg1"/>
                </a:solidFill>
              </a:rPr>
              <a:t>초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dirty="0">
                <a:solidFill>
                  <a:schemeClr val="bg1"/>
                </a:solidFill>
              </a:rPr>
              <a:t>미로 특성상 길을 잃어서 반복 이동시 플레이타임 </a:t>
            </a:r>
            <a:r>
              <a:rPr lang="ko-KR" altLang="en-US" dirty="0" err="1">
                <a:solidFill>
                  <a:schemeClr val="bg1"/>
                </a:solidFill>
              </a:rPr>
              <a:t>알수</a:t>
            </a:r>
            <a:r>
              <a:rPr lang="ko-KR" altLang="en-US" dirty="0">
                <a:solidFill>
                  <a:schemeClr val="bg1"/>
                </a:solidFill>
              </a:rPr>
              <a:t> 없음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948" y="6327799"/>
            <a:ext cx="5365433" cy="5461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6321073"/>
            <a:ext cx="7286050" cy="5494703"/>
          </a:xfrm>
          <a:prstGeom prst="rect">
            <a:avLst/>
          </a:prstGeom>
        </p:spPr>
      </p:pic>
      <p:sp>
        <p:nvSpPr>
          <p:cNvPr id="3" name="왼쪽 중괄호 2"/>
          <p:cNvSpPr/>
          <p:nvPr/>
        </p:nvSpPr>
        <p:spPr>
          <a:xfrm>
            <a:off x="10401301" y="6515100"/>
            <a:ext cx="1262438" cy="5273943"/>
          </a:xfrm>
          <a:prstGeom prst="leftBrace">
            <a:avLst>
              <a:gd name="adj1" fmla="val 8333"/>
              <a:gd name="adj2" fmla="val 323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/>
          <p:cNvSpPr txBox="1"/>
          <p:nvPr/>
        </p:nvSpPr>
        <p:spPr>
          <a:xfrm>
            <a:off x="9165144" y="7886701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100M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3" name="왼쪽 중괄호 12"/>
          <p:cNvSpPr/>
          <p:nvPr/>
        </p:nvSpPr>
        <p:spPr>
          <a:xfrm rot="5400000">
            <a:off x="15629229" y="5722756"/>
            <a:ext cx="1698989" cy="571499"/>
          </a:xfrm>
          <a:prstGeom prst="leftBrace">
            <a:avLst>
              <a:gd name="adj1" fmla="val 0"/>
              <a:gd name="adj2" fmla="val 1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15762225" y="4509031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10M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61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72300" y="2628900"/>
            <a:ext cx="377699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500" dirty="0">
                <a:solidFill>
                  <a:schemeClr val="bg1"/>
                </a:solidFill>
              </a:rPr>
              <a:t>시나리오 컨셉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628650" y="1943100"/>
            <a:ext cx="2531370" cy="1371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91315"/>
              </a:lnSpc>
            </a:pPr>
            <a:r>
              <a:rPr lang="ko-KR" altLang="en-US" sz="7200" spc="480" dirty="0">
                <a:solidFill>
                  <a:schemeClr val="bg1"/>
                </a:solidFill>
                <a:latin typeface="SunBatang Light"/>
              </a:rPr>
              <a:t>컨셉</a:t>
            </a:r>
            <a:endParaRPr lang="en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7485484" y="3414222"/>
            <a:ext cx="10287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chemeClr val="bg1"/>
                </a:solidFill>
              </a:rPr>
              <a:t>도시에는 꽤 오래된 괴담이 하나 있었다</a:t>
            </a:r>
            <a:r>
              <a:rPr lang="en-US" altLang="ko-KR" sz="21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100" dirty="0">
                <a:solidFill>
                  <a:schemeClr val="bg1"/>
                </a:solidFill>
              </a:rPr>
              <a:t>도시의 지하 하수도에는 미로가 있고</a:t>
            </a:r>
            <a:r>
              <a:rPr lang="en-US" altLang="ko-KR" sz="2100" dirty="0">
                <a:solidFill>
                  <a:schemeClr val="bg1"/>
                </a:solidFill>
              </a:rPr>
              <a:t>, </a:t>
            </a:r>
            <a:r>
              <a:rPr lang="ko-KR" altLang="en-US" sz="2100" dirty="0">
                <a:solidFill>
                  <a:schemeClr val="bg1"/>
                </a:solidFill>
              </a:rPr>
              <a:t>그 미로에는 괴물들이 산다는 괴담</a:t>
            </a:r>
            <a:r>
              <a:rPr lang="en-US" altLang="ko-KR" sz="21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100" dirty="0">
                <a:solidFill>
                  <a:schemeClr val="bg1"/>
                </a:solidFill>
              </a:rPr>
              <a:t>취미로 여러가지 기계들을 모으는 주인공은 새로 산 </a:t>
            </a:r>
            <a:r>
              <a:rPr lang="ko-KR" altLang="en-US" sz="2100" dirty="0" smtClean="0">
                <a:solidFill>
                  <a:schemeClr val="bg1"/>
                </a:solidFill>
              </a:rPr>
              <a:t>펄스</a:t>
            </a:r>
            <a:r>
              <a:rPr lang="ko-KR" altLang="en-US" sz="2100" dirty="0" smtClean="0">
                <a:solidFill>
                  <a:schemeClr val="bg1"/>
                </a:solidFill>
              </a:rPr>
              <a:t>탐지기를 </a:t>
            </a:r>
            <a:r>
              <a:rPr lang="ko-KR" altLang="en-US" sz="2100" dirty="0">
                <a:solidFill>
                  <a:schemeClr val="bg1"/>
                </a:solidFill>
              </a:rPr>
              <a:t>들고 길을 걷다가 실수로 뚜껑이 열린 맨홀에 빠지고 만다</a:t>
            </a:r>
            <a:r>
              <a:rPr lang="en-US" altLang="ko-KR" sz="21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100" dirty="0">
                <a:solidFill>
                  <a:schemeClr val="bg1"/>
                </a:solidFill>
              </a:rPr>
              <a:t>다행히 맨홀의 아래쪽에 푹신한 무언가가 있어서 다치지는 않았지만</a:t>
            </a:r>
            <a:r>
              <a:rPr lang="en-US" altLang="ko-KR" sz="2100" dirty="0">
                <a:solidFill>
                  <a:schemeClr val="bg1"/>
                </a:solidFill>
              </a:rPr>
              <a:t>, </a:t>
            </a:r>
            <a:r>
              <a:rPr lang="ko-KR" altLang="en-US" sz="2100" dirty="0">
                <a:solidFill>
                  <a:schemeClr val="bg1"/>
                </a:solidFill>
              </a:rPr>
              <a:t>너무 깊이 들어왔는지 빛이 하나도 들어오지 못해 코앞도 보이지 않고있었다</a:t>
            </a:r>
            <a:r>
              <a:rPr lang="en-US" altLang="ko-KR" sz="21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100" dirty="0">
                <a:solidFill>
                  <a:schemeClr val="bg1"/>
                </a:solidFill>
              </a:rPr>
              <a:t>다행히 새로 산 음파탐지기로 주변을 파악할 수 있었으나</a:t>
            </a:r>
            <a:r>
              <a:rPr lang="en-US" altLang="ko-KR" sz="2100" dirty="0">
                <a:solidFill>
                  <a:schemeClr val="bg1"/>
                </a:solidFill>
              </a:rPr>
              <a:t>, </a:t>
            </a:r>
            <a:r>
              <a:rPr lang="ko-KR" altLang="en-US" sz="2100" dirty="0" smtClean="0">
                <a:solidFill>
                  <a:schemeClr val="bg1"/>
                </a:solidFill>
              </a:rPr>
              <a:t>펄스탐지기로 </a:t>
            </a:r>
            <a:r>
              <a:rPr lang="ko-KR" altLang="en-US" sz="2100" dirty="0">
                <a:solidFill>
                  <a:schemeClr val="bg1"/>
                </a:solidFill>
              </a:rPr>
              <a:t>이상한 </a:t>
            </a:r>
            <a:r>
              <a:rPr lang="ko-KR" altLang="en-US" sz="2100" dirty="0" err="1">
                <a:solidFill>
                  <a:schemeClr val="bg1"/>
                </a:solidFill>
              </a:rPr>
              <a:t>괴생명체를</a:t>
            </a:r>
            <a:r>
              <a:rPr lang="ko-KR" altLang="en-US" sz="2100" dirty="0">
                <a:solidFill>
                  <a:schemeClr val="bg1"/>
                </a:solidFill>
              </a:rPr>
              <a:t> 탐지해 발견하였고</a:t>
            </a:r>
            <a:r>
              <a:rPr lang="en-US" altLang="ko-KR" sz="2100" dirty="0">
                <a:solidFill>
                  <a:schemeClr val="bg1"/>
                </a:solidFill>
              </a:rPr>
              <a:t>, </a:t>
            </a:r>
            <a:r>
              <a:rPr lang="ko-KR" altLang="en-US" sz="2100" dirty="0">
                <a:solidFill>
                  <a:schemeClr val="bg1"/>
                </a:solidFill>
              </a:rPr>
              <a:t>이곳이 도시의 괴담에 나오는 미로임을 깨닫는다</a:t>
            </a:r>
            <a:r>
              <a:rPr lang="en-US" altLang="ko-KR" sz="21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100" dirty="0">
                <a:solidFill>
                  <a:schemeClr val="bg1"/>
                </a:solidFill>
              </a:rPr>
              <a:t>주인공은 미로에서 탈출하기 위해 괴물들을 피해서 </a:t>
            </a:r>
            <a:r>
              <a:rPr lang="ko-KR" altLang="en-US" sz="2100" dirty="0" smtClean="0">
                <a:solidFill>
                  <a:schemeClr val="bg1"/>
                </a:solidFill>
              </a:rPr>
              <a:t>펄스</a:t>
            </a:r>
            <a:r>
              <a:rPr lang="ko-KR" altLang="en-US" sz="2100" dirty="0" smtClean="0">
                <a:solidFill>
                  <a:schemeClr val="bg1"/>
                </a:solidFill>
              </a:rPr>
              <a:t>탐지기로 </a:t>
            </a:r>
            <a:r>
              <a:rPr lang="ko-KR" altLang="en-US" sz="2100" dirty="0">
                <a:solidFill>
                  <a:schemeClr val="bg1"/>
                </a:solidFill>
              </a:rPr>
              <a:t>탈출구를 찾기 시작한다</a:t>
            </a:r>
            <a:r>
              <a:rPr lang="en-US" altLang="ko-KR" sz="2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45907" y="6762273"/>
            <a:ext cx="44839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500" dirty="0">
                <a:solidFill>
                  <a:schemeClr val="bg1"/>
                </a:solidFill>
              </a:rPr>
              <a:t>배경 그래픽 컨셉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39" y="8986185"/>
            <a:ext cx="4630031" cy="27728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458" y="8986186"/>
            <a:ext cx="5047856" cy="27728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486650" y="7524021"/>
            <a:ext cx="10629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chemeClr val="bg1"/>
                </a:solidFill>
              </a:rPr>
              <a:t>기본적으론 지하 하수도의 시멘트</a:t>
            </a:r>
            <a:r>
              <a:rPr lang="en-US" altLang="ko-KR" sz="2100" dirty="0">
                <a:solidFill>
                  <a:schemeClr val="bg1"/>
                </a:solidFill>
              </a:rPr>
              <a:t>,</a:t>
            </a:r>
            <a:r>
              <a:rPr lang="ko-KR" altLang="en-US" sz="2100" dirty="0" err="1">
                <a:solidFill>
                  <a:schemeClr val="bg1"/>
                </a:solidFill>
              </a:rPr>
              <a:t>콘트리트</a:t>
            </a:r>
            <a:r>
              <a:rPr lang="ko-KR" altLang="en-US" sz="2100" dirty="0">
                <a:solidFill>
                  <a:schemeClr val="bg1"/>
                </a:solidFill>
              </a:rPr>
              <a:t> 벽</a:t>
            </a:r>
            <a:r>
              <a:rPr lang="en-US" altLang="ko-KR" sz="2100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sz="2100" dirty="0">
                <a:solidFill>
                  <a:schemeClr val="bg1"/>
                </a:solidFill>
              </a:rPr>
              <a:t>지저분하고 이끼와 습기가 가득한 바닥으로 구성</a:t>
            </a:r>
            <a:r>
              <a:rPr lang="en-US" altLang="ko-KR" sz="2100" dirty="0">
                <a:solidFill>
                  <a:schemeClr val="bg1"/>
                </a:solidFill>
              </a:rPr>
              <a:t>.</a:t>
            </a:r>
            <a:endParaRPr lang="ko-KR" altLang="en-US" sz="2100" dirty="0">
              <a:solidFill>
                <a:schemeClr val="bg1"/>
              </a:solidFill>
            </a:endParaRPr>
          </a:p>
          <a:p>
            <a:r>
              <a:rPr lang="ko-KR" altLang="en-US" sz="2100" dirty="0">
                <a:solidFill>
                  <a:schemeClr val="bg1"/>
                </a:solidFill>
              </a:rPr>
              <a:t>하지만 어두워서 아무것도 보이지않는 환경이기 때문에 전부 검은색으로 칠해버려도 상관 없음</a:t>
            </a:r>
          </a:p>
        </p:txBody>
      </p:sp>
    </p:spTree>
    <p:extLst>
      <p:ext uri="{BB962C8B-B14F-4D97-AF65-F5344CB8AC3E}">
        <p14:creationId xmlns:p14="http://schemas.microsoft.com/office/powerpoint/2010/main" val="423932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497427" y="2055394"/>
            <a:ext cx="5351910" cy="1371600"/>
          </a:xfrm>
          <a:prstGeom prst="rect">
            <a:avLst/>
          </a:prstGeom>
        </p:spPr>
        <p:txBody>
          <a:bodyPr rtlCol="0" anchor="ctr"/>
          <a:lstStyle/>
          <a:p>
            <a:pPr lvl="0" algn="ctr"/>
            <a:r>
              <a:rPr lang="ko-KR" altLang="en-US" sz="7200" spc="480" dirty="0" smtClean="0">
                <a:solidFill>
                  <a:schemeClr val="bg1"/>
                </a:solidFill>
                <a:latin typeface="SunBatang Light"/>
              </a:rPr>
              <a:t>진행 패턴</a:t>
            </a:r>
            <a:endParaRPr lang="en-US" altLang="ko-KR" sz="72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/>
            <a:r>
              <a:rPr lang="ko-KR" altLang="en-US" sz="7200" spc="480" dirty="0" err="1" smtClean="0">
                <a:solidFill>
                  <a:schemeClr val="bg1"/>
                </a:solidFill>
                <a:latin typeface="SunBatang Light"/>
              </a:rPr>
              <a:t>플로우</a:t>
            </a:r>
            <a:endParaRPr lang="en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6" y="5987803"/>
            <a:ext cx="5365433" cy="5461244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990698" y="10812921"/>
            <a:ext cx="285750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7" name="꺾인 연결선 26"/>
          <p:cNvCxnSpPr/>
          <p:nvPr/>
        </p:nvCxnSpPr>
        <p:spPr>
          <a:xfrm rot="5400000" flipH="1" flipV="1">
            <a:off x="1129835" y="10609158"/>
            <a:ext cx="521826" cy="228600"/>
          </a:xfrm>
          <a:prstGeom prst="bentConnector3">
            <a:avLst>
              <a:gd name="adj1" fmla="val -36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16200000" flipH="1">
            <a:off x="1487023" y="10480571"/>
            <a:ext cx="550401" cy="514350"/>
          </a:xfrm>
          <a:prstGeom prst="bentConnector3">
            <a:avLst>
              <a:gd name="adj1" fmla="val -5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/>
          <p:nvPr/>
        </p:nvCxnSpPr>
        <p:spPr>
          <a:xfrm rot="5400000" flipH="1" flipV="1">
            <a:off x="1987086" y="10494861"/>
            <a:ext cx="521825" cy="457198"/>
          </a:xfrm>
          <a:prstGeom prst="bentConnector3">
            <a:avLst>
              <a:gd name="adj1" fmla="val -6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/>
          <p:nvPr/>
        </p:nvCxnSpPr>
        <p:spPr>
          <a:xfrm flipV="1">
            <a:off x="2521266" y="10012821"/>
            <a:ext cx="1441232" cy="449723"/>
          </a:xfrm>
          <a:prstGeom prst="bentConnector3">
            <a:avLst>
              <a:gd name="adj1" fmla="val 101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/>
          <p:nvPr/>
        </p:nvCxnSpPr>
        <p:spPr>
          <a:xfrm rot="16200000" flipV="1">
            <a:off x="2963705" y="9014028"/>
            <a:ext cx="1543050" cy="454537"/>
          </a:xfrm>
          <a:prstGeom prst="bentConnector3">
            <a:avLst>
              <a:gd name="adj1" fmla="val 55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/>
          <p:nvPr/>
        </p:nvCxnSpPr>
        <p:spPr>
          <a:xfrm flipV="1">
            <a:off x="3507963" y="7555372"/>
            <a:ext cx="956402" cy="914399"/>
          </a:xfrm>
          <a:prstGeom prst="bentConnector3">
            <a:avLst>
              <a:gd name="adj1" fmla="val 982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/>
          <p:nvPr/>
        </p:nvCxnSpPr>
        <p:spPr>
          <a:xfrm flipV="1">
            <a:off x="4464366" y="7041021"/>
            <a:ext cx="926882" cy="502092"/>
          </a:xfrm>
          <a:prstGeom prst="bentConnector3">
            <a:avLst>
              <a:gd name="adj1" fmla="val 1013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/>
          <p:nvPr/>
        </p:nvCxnSpPr>
        <p:spPr>
          <a:xfrm rot="10800000">
            <a:off x="4464365" y="6526671"/>
            <a:ext cx="926883" cy="5143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/>
          <p:nvPr/>
        </p:nvCxnSpPr>
        <p:spPr>
          <a:xfrm rot="5400000">
            <a:off x="3965024" y="6535552"/>
            <a:ext cx="520482" cy="478202"/>
          </a:xfrm>
          <a:prstGeom prst="bentConnector3">
            <a:avLst>
              <a:gd name="adj1" fmla="val 1091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/>
          <p:nvPr/>
        </p:nvCxnSpPr>
        <p:spPr>
          <a:xfrm rot="10800000">
            <a:off x="3048098" y="6511346"/>
            <a:ext cx="938066" cy="517416"/>
          </a:xfrm>
          <a:prstGeom prst="bentConnector3">
            <a:avLst>
              <a:gd name="adj1" fmla="val 22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>
          <a:xfrm>
            <a:off x="7385538" y="152400"/>
            <a:ext cx="1588561" cy="76899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스테이지 시작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0379077" y="398944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음파탐지기 발동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7379677" y="1654538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미로진입</a:t>
            </a:r>
            <a:endParaRPr lang="ko-KR" altLang="en-US" sz="1400" dirty="0"/>
          </a:p>
        </p:txBody>
      </p:sp>
      <p:sp>
        <p:nvSpPr>
          <p:cNvPr id="2" name="순서도: 판단 1"/>
          <p:cNvSpPr/>
          <p:nvPr/>
        </p:nvSpPr>
        <p:spPr>
          <a:xfrm>
            <a:off x="15671920" y="6191819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위험요소가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1" name="직사각형 20"/>
          <p:cNvSpPr/>
          <p:nvPr/>
        </p:nvSpPr>
        <p:spPr>
          <a:xfrm>
            <a:off x="15852667" y="398943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지형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위험요소</a:t>
            </a:r>
            <a:r>
              <a:rPr lang="en-US" altLang="ko-KR" sz="1400" dirty="0"/>
              <a:t>, </a:t>
            </a:r>
            <a:r>
              <a:rPr lang="ko-KR" altLang="en-US" sz="1400" dirty="0"/>
              <a:t>아이템</a:t>
            </a:r>
            <a:r>
              <a:rPr lang="en-US" altLang="ko-KR" sz="1400" dirty="0"/>
              <a:t>, </a:t>
            </a:r>
            <a:r>
              <a:rPr lang="ko-KR" altLang="en-US" sz="1400" dirty="0"/>
              <a:t>오브젝트 </a:t>
            </a:r>
            <a:r>
              <a:rPr lang="ko-KR" altLang="en-US" sz="1400" dirty="0" smtClean="0"/>
              <a:t>탐지</a:t>
            </a:r>
            <a:endParaRPr lang="ko-KR" altLang="en-US" sz="1400" dirty="0"/>
          </a:p>
        </p:txBody>
      </p:sp>
      <p:sp>
        <p:nvSpPr>
          <p:cNvPr id="22" name="순서도: 판단 21"/>
          <p:cNvSpPr/>
          <p:nvPr/>
        </p:nvSpPr>
        <p:spPr>
          <a:xfrm>
            <a:off x="12914977" y="6191819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무기를 </a:t>
            </a:r>
            <a:r>
              <a:rPr lang="ko-KR" altLang="en-US" sz="1400" dirty="0" err="1" smtClean="0"/>
              <a:t>소지중인가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  <p:sp>
        <p:nvSpPr>
          <p:cNvPr id="23" name="순서도: 판단 22"/>
          <p:cNvSpPr/>
          <p:nvPr/>
        </p:nvSpPr>
        <p:spPr>
          <a:xfrm>
            <a:off x="15678759" y="1431393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오브젝트가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4" name="순서도: 판단 23"/>
          <p:cNvSpPr/>
          <p:nvPr/>
        </p:nvSpPr>
        <p:spPr>
          <a:xfrm>
            <a:off x="15678270" y="3565323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아이템이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15692661" y="10090548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출구가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6" name="직사각형 25"/>
          <p:cNvSpPr/>
          <p:nvPr/>
        </p:nvSpPr>
        <p:spPr>
          <a:xfrm>
            <a:off x="10379076" y="10401312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이동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5864347" y="12074856"/>
            <a:ext cx="1588561" cy="76899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탈출 </a:t>
            </a:r>
            <a:r>
              <a:rPr lang="en-US" altLang="ko-KR" sz="1400" dirty="0" smtClean="0"/>
              <a:t>= </a:t>
            </a:r>
            <a:r>
              <a:rPr lang="ko-KR" altLang="en-US" sz="1400" dirty="0" err="1" smtClean="0"/>
              <a:t>클리어</a:t>
            </a:r>
            <a:endParaRPr lang="ko-KR" altLang="en-US" sz="1400" dirty="0"/>
          </a:p>
        </p:txBody>
      </p:sp>
      <p:cxnSp>
        <p:nvCxnSpPr>
          <p:cNvPr id="4" name="꺾인 연결선 3"/>
          <p:cNvCxnSpPr>
            <a:stCxn id="66" idx="2"/>
            <a:endCxn id="19" idx="0"/>
          </p:cNvCxnSpPr>
          <p:nvPr/>
        </p:nvCxnSpPr>
        <p:spPr>
          <a:xfrm rot="16200000" flipH="1">
            <a:off x="7816156" y="1285054"/>
            <a:ext cx="733147" cy="582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9" idx="3"/>
            <a:endCxn id="67" idx="1"/>
          </p:cNvCxnSpPr>
          <p:nvPr/>
        </p:nvCxnSpPr>
        <p:spPr>
          <a:xfrm flipV="1">
            <a:off x="8991600" y="735378"/>
            <a:ext cx="1387477" cy="1255594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67" idx="3"/>
            <a:endCxn id="21" idx="1"/>
          </p:cNvCxnSpPr>
          <p:nvPr/>
        </p:nvCxnSpPr>
        <p:spPr>
          <a:xfrm flipV="1">
            <a:off x="11991000" y="735377"/>
            <a:ext cx="3861667" cy="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1" idx="2"/>
            <a:endCxn id="23" idx="0"/>
          </p:cNvCxnSpPr>
          <p:nvPr/>
        </p:nvCxnSpPr>
        <p:spPr>
          <a:xfrm rot="5400000">
            <a:off x="16471887" y="1244650"/>
            <a:ext cx="359583" cy="13903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" idx="1"/>
            <a:endCxn id="22" idx="3"/>
          </p:cNvCxnSpPr>
          <p:nvPr/>
        </p:nvCxnSpPr>
        <p:spPr>
          <a:xfrm rot="10800000">
            <a:off x="14846912" y="6839017"/>
            <a:ext cx="825009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2" idx="2"/>
            <a:endCxn id="25" idx="0"/>
          </p:cNvCxnSpPr>
          <p:nvPr/>
        </p:nvCxnSpPr>
        <p:spPr>
          <a:xfrm rot="16200000" flipH="1">
            <a:off x="15346091" y="8778010"/>
            <a:ext cx="2604333" cy="2074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23" idx="2"/>
            <a:endCxn id="24" idx="0"/>
          </p:cNvCxnSpPr>
          <p:nvPr/>
        </p:nvCxnSpPr>
        <p:spPr>
          <a:xfrm rot="5400000">
            <a:off x="16224715" y="3145312"/>
            <a:ext cx="839534" cy="489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24" idx="2"/>
            <a:endCxn id="2" idx="0"/>
          </p:cNvCxnSpPr>
          <p:nvPr/>
        </p:nvCxnSpPr>
        <p:spPr>
          <a:xfrm rot="5400000">
            <a:off x="15975012" y="5522594"/>
            <a:ext cx="1332100" cy="635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13074983" y="8126732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전투</a:t>
            </a:r>
            <a:endParaRPr lang="ko-KR" altLang="en-US" sz="1400" dirty="0"/>
          </a:p>
        </p:txBody>
      </p:sp>
      <p:sp>
        <p:nvSpPr>
          <p:cNvPr id="64" name="직사각형 63"/>
          <p:cNvSpPr/>
          <p:nvPr/>
        </p:nvSpPr>
        <p:spPr>
          <a:xfrm>
            <a:off x="11832689" y="9050989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회피</a:t>
            </a:r>
            <a:endParaRPr lang="ko-KR" altLang="en-US" sz="1400" dirty="0"/>
          </a:p>
        </p:txBody>
      </p:sp>
      <p:cxnSp>
        <p:nvCxnSpPr>
          <p:cNvPr id="73" name="꺾인 연결선 72"/>
          <p:cNvCxnSpPr>
            <a:stCxn id="22" idx="2"/>
            <a:endCxn id="62" idx="0"/>
          </p:cNvCxnSpPr>
          <p:nvPr/>
        </p:nvCxnSpPr>
        <p:spPr>
          <a:xfrm rot="16200000" flipH="1">
            <a:off x="13560686" y="7806472"/>
            <a:ext cx="640517" cy="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2" idx="1"/>
            <a:endCxn id="64" idx="0"/>
          </p:cNvCxnSpPr>
          <p:nvPr/>
        </p:nvCxnSpPr>
        <p:spPr>
          <a:xfrm rot="10800000" flipV="1">
            <a:off x="12638651" y="6839017"/>
            <a:ext cx="276326" cy="221197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13478834" y="1732938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작동</a:t>
            </a:r>
            <a:endParaRPr lang="ko-KR" altLang="en-US" sz="1400" dirty="0"/>
          </a:p>
        </p:txBody>
      </p:sp>
      <p:cxnSp>
        <p:nvCxnSpPr>
          <p:cNvPr id="132" name="꺾인 연결선 131"/>
          <p:cNvCxnSpPr>
            <a:stCxn id="62" idx="3"/>
            <a:endCxn id="25" idx="0"/>
          </p:cNvCxnSpPr>
          <p:nvPr/>
        </p:nvCxnSpPr>
        <p:spPr>
          <a:xfrm>
            <a:off x="14686906" y="8463166"/>
            <a:ext cx="1971722" cy="162738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64" idx="3"/>
            <a:endCxn id="25" idx="0"/>
          </p:cNvCxnSpPr>
          <p:nvPr/>
        </p:nvCxnSpPr>
        <p:spPr>
          <a:xfrm>
            <a:off x="13444612" y="9387423"/>
            <a:ext cx="3214016" cy="703125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23" idx="1"/>
            <a:endCxn id="124" idx="3"/>
          </p:cNvCxnSpPr>
          <p:nvPr/>
        </p:nvCxnSpPr>
        <p:spPr>
          <a:xfrm rot="10800000">
            <a:off x="15090757" y="2069373"/>
            <a:ext cx="588002" cy="9219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13478833" y="3890923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습득</a:t>
            </a:r>
            <a:endParaRPr lang="ko-KR" altLang="en-US" sz="1400" dirty="0"/>
          </a:p>
        </p:txBody>
      </p:sp>
      <p:cxnSp>
        <p:nvCxnSpPr>
          <p:cNvPr id="179" name="꺾인 연결선 178"/>
          <p:cNvCxnSpPr>
            <a:stCxn id="124" idx="2"/>
            <a:endCxn id="24" idx="0"/>
          </p:cNvCxnSpPr>
          <p:nvPr/>
        </p:nvCxnSpPr>
        <p:spPr>
          <a:xfrm rot="16200000" flipH="1">
            <a:off x="14884757" y="1805843"/>
            <a:ext cx="1159518" cy="235944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 181"/>
          <p:cNvCxnSpPr>
            <a:stCxn id="24" idx="1"/>
            <a:endCxn id="176" idx="3"/>
          </p:cNvCxnSpPr>
          <p:nvPr/>
        </p:nvCxnSpPr>
        <p:spPr>
          <a:xfrm rot="10800000" flipV="1">
            <a:off x="15090756" y="4212521"/>
            <a:ext cx="587514" cy="1483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 187"/>
          <p:cNvCxnSpPr>
            <a:stCxn id="176" idx="2"/>
            <a:endCxn id="2" idx="0"/>
          </p:cNvCxnSpPr>
          <p:nvPr/>
        </p:nvCxnSpPr>
        <p:spPr>
          <a:xfrm rot="16200000" flipH="1">
            <a:off x="14647327" y="4201258"/>
            <a:ext cx="1628029" cy="235309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>
            <a:stCxn id="25" idx="2"/>
            <a:endCxn id="28" idx="0"/>
          </p:cNvCxnSpPr>
          <p:nvPr/>
        </p:nvCxnSpPr>
        <p:spPr>
          <a:xfrm rot="5400000">
            <a:off x="16313672" y="11729900"/>
            <a:ext cx="689912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 193"/>
          <p:cNvCxnSpPr>
            <a:stCxn id="25" idx="1"/>
            <a:endCxn id="26" idx="3"/>
          </p:cNvCxnSpPr>
          <p:nvPr/>
        </p:nvCxnSpPr>
        <p:spPr>
          <a:xfrm rot="10800000">
            <a:off x="11990999" y="10737746"/>
            <a:ext cx="3701662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>
            <a:stCxn id="26" idx="0"/>
            <a:endCxn id="67" idx="2"/>
          </p:cNvCxnSpPr>
          <p:nvPr/>
        </p:nvCxnSpPr>
        <p:spPr>
          <a:xfrm rot="5400000" flipH="1" flipV="1">
            <a:off x="6520288" y="5736562"/>
            <a:ext cx="9329501" cy="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직사각형 208"/>
          <p:cNvSpPr/>
          <p:nvPr/>
        </p:nvSpPr>
        <p:spPr>
          <a:xfrm>
            <a:off x="11572910" y="1732938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출구생성</a:t>
            </a:r>
            <a:endParaRPr lang="ko-KR" altLang="en-US" sz="1400" dirty="0"/>
          </a:p>
        </p:txBody>
      </p:sp>
      <p:cxnSp>
        <p:nvCxnSpPr>
          <p:cNvPr id="210" name="꺾인 연결선 209"/>
          <p:cNvCxnSpPr>
            <a:stCxn id="124" idx="1"/>
            <a:endCxn id="209" idx="3"/>
          </p:cNvCxnSpPr>
          <p:nvPr/>
        </p:nvCxnSpPr>
        <p:spPr>
          <a:xfrm rot="10800000">
            <a:off x="13184834" y="2069372"/>
            <a:ext cx="294001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72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91315"/>
              </a:lnSpc>
            </a:pPr>
            <a:r>
              <a:rPr lang="ko-KR" altLang="en-US" sz="7200" spc="480" dirty="0">
                <a:solidFill>
                  <a:schemeClr val="bg1"/>
                </a:solidFill>
                <a:latin typeface="SunBatang Light"/>
              </a:rPr>
              <a:t>배치</a:t>
            </a:r>
            <a:endParaRPr lang="en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428" y="2090032"/>
            <a:ext cx="5365433" cy="5461244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6858000" y="6915150"/>
            <a:ext cx="285750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이등변 삼각형 1"/>
          <p:cNvSpPr/>
          <p:nvPr/>
        </p:nvSpPr>
        <p:spPr>
          <a:xfrm>
            <a:off x="6858000" y="3314700"/>
            <a:ext cx="198882" cy="17145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이등변 삼각형 17"/>
          <p:cNvSpPr/>
          <p:nvPr/>
        </p:nvSpPr>
        <p:spPr>
          <a:xfrm>
            <a:off x="9315450" y="3657600"/>
            <a:ext cx="198882" cy="17145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9" name="이등변 삼각형 18"/>
          <p:cNvSpPr/>
          <p:nvPr/>
        </p:nvSpPr>
        <p:spPr>
          <a:xfrm>
            <a:off x="10401300" y="5429250"/>
            <a:ext cx="198882" cy="17145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이등변 삼각형 19"/>
          <p:cNvSpPr/>
          <p:nvPr/>
        </p:nvSpPr>
        <p:spPr>
          <a:xfrm>
            <a:off x="7372350" y="6400800"/>
            <a:ext cx="198882" cy="17145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1" name="이등변 삼각형 20"/>
          <p:cNvSpPr/>
          <p:nvPr/>
        </p:nvSpPr>
        <p:spPr>
          <a:xfrm>
            <a:off x="11201400" y="4649204"/>
            <a:ext cx="198882" cy="17145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3" name="직사각형 22"/>
          <p:cNvSpPr/>
          <p:nvPr/>
        </p:nvSpPr>
        <p:spPr>
          <a:xfrm>
            <a:off x="6851306" y="5973166"/>
            <a:ext cx="171450" cy="24154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4" name="직사각형 23"/>
          <p:cNvSpPr/>
          <p:nvPr/>
        </p:nvSpPr>
        <p:spPr>
          <a:xfrm>
            <a:off x="8286750" y="4493383"/>
            <a:ext cx="171450" cy="24154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5" name="직사각형 24"/>
          <p:cNvSpPr/>
          <p:nvPr/>
        </p:nvSpPr>
        <p:spPr>
          <a:xfrm>
            <a:off x="11300841" y="6965457"/>
            <a:ext cx="171450" cy="24154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6" name="이등변 삼각형 25"/>
          <p:cNvSpPr/>
          <p:nvPr/>
        </p:nvSpPr>
        <p:spPr>
          <a:xfrm>
            <a:off x="8941987" y="6886575"/>
            <a:ext cx="198882" cy="17145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8" name="직사각형 27"/>
          <p:cNvSpPr/>
          <p:nvPr/>
        </p:nvSpPr>
        <p:spPr>
          <a:xfrm>
            <a:off x="10295382" y="2914650"/>
            <a:ext cx="171450" cy="24154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93298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341</Words>
  <Application>Microsoft Office PowerPoint</Application>
  <PresentationFormat>사용자 지정</PresentationFormat>
  <Paragraphs>80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휴먼고딕</vt:lpstr>
      <vt:lpstr>SunBatang Light</vt:lpstr>
      <vt:lpstr>Arial</vt:lpstr>
      <vt:lpstr>Calibri</vt:lpstr>
      <vt:lpstr>맑은 고딕</vt:lpstr>
      <vt:lpstr>양재블럭체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29</cp:revision>
  <dcterms:created xsi:type="dcterms:W3CDTF">2006-08-16T00:00:00Z</dcterms:created>
  <dcterms:modified xsi:type="dcterms:W3CDTF">2026-01-06T07:23:21Z</dcterms:modified>
</cp:coreProperties>
</file>